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6" r:id="rId2"/>
    <p:sldId id="296" r:id="rId3"/>
    <p:sldId id="341" r:id="rId4"/>
    <p:sldId id="342" r:id="rId5"/>
    <p:sldId id="343" r:id="rId6"/>
    <p:sldId id="344" r:id="rId7"/>
    <p:sldId id="351" r:id="rId8"/>
    <p:sldId id="345" r:id="rId9"/>
    <p:sldId id="349" r:id="rId10"/>
    <p:sldId id="350" r:id="rId11"/>
    <p:sldId id="271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1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566" autoAdjust="0"/>
    <p:restoredTop sz="96702" autoAdjust="0"/>
  </p:normalViewPr>
  <p:slideViewPr>
    <p:cSldViewPr>
      <p:cViewPr varScale="1">
        <p:scale>
          <a:sx n="73" d="100"/>
          <a:sy n="73" d="100"/>
        </p:scale>
        <p:origin x="-89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6CC75-FDCE-4BBA-A612-0843FAC6C579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E3519-21CD-442A-8F47-A78973074758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99083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1576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5769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737346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601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19370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2062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28061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15376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16573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2199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49735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7830F-2ADD-4D8A-97B4-B33AAB46818B}" type="datetimeFigureOut">
              <a:rPr lang="en-GB" smtClean="0"/>
              <a:pPr/>
              <a:t>07/11/2017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9C0D8-B153-46EC-B74E-B434FA6E1F09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99871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d7WnfJqe07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msmedien.de/mathgames/index.php/en/" TargetMode="External"/><Relationship Id="rId2" Type="http://schemas.openxmlformats.org/officeDocument/2006/relationships/hyperlink" Target="http://www.math-games.e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815" cy="6858000"/>
          </a:xfrm>
        </p:spPr>
      </p:pic>
    </p:spTree>
    <p:extLst>
      <p:ext uri="{BB962C8B-B14F-4D97-AF65-F5344CB8AC3E}">
        <p14:creationId xmlns="" xmlns:p14="http://schemas.microsoft.com/office/powerpoint/2010/main" val="37262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E:\O2_NUMERACY LEARNING GUIDEBOOK\Fotos\Set_i_mig\DSC03188 copia.jpg">
            <a:hlinkClick r:id="rId2" tooltip="SEVEN AND HALF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071810"/>
            <a:ext cx="3618078" cy="2477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pic>
        <p:nvPicPr>
          <p:cNvPr id="14" name="2 Imagen" descr="Baraja palos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10" name="9 Rectángulo"/>
          <p:cNvSpPr/>
          <p:nvPr/>
        </p:nvSpPr>
        <p:spPr>
          <a:xfrm>
            <a:off x="2786050" y="1357298"/>
            <a:ext cx="4000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3200" dirty="0" smtClean="0">
                <a:solidFill>
                  <a:srgbClr val="FF0000"/>
                </a:solidFill>
              </a:rPr>
              <a:t>JUGUEM AL SET I MIG</a:t>
            </a:r>
            <a:endParaRPr lang="es-ES" sz="3200" dirty="0" smtClean="0">
              <a:solidFill>
                <a:srgbClr val="FF0000"/>
              </a:solidFill>
            </a:endParaRPr>
          </a:p>
        </p:txBody>
      </p:sp>
      <p:pic>
        <p:nvPicPr>
          <p:cNvPr id="6" name="Picture 2">
            <a:hlinkClick r:id="rId2" tooltip="SEVEN AND HALF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000240"/>
            <a:ext cx="714381" cy="6450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899592" y="201414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</a:rPr>
              <a:t>El resultat és: 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juga i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</a:rPr>
              <a:t>aprén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</a:rPr>
              <a:t>matemàtiques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</a:rPr>
              <a:t>més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b="1" dirty="0" err="1" smtClean="0">
                <a:solidFill>
                  <a:schemeClr val="accent6">
                    <a:lumMod val="75000"/>
                  </a:schemeClr>
                </a:solidFill>
              </a:rPr>
              <a:t>fàcilment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de-DE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de-DE" b="1" smtClean="0">
                <a:solidFill>
                  <a:schemeClr val="accent6">
                    <a:lumMod val="75000"/>
                  </a:schemeClr>
                </a:solidFill>
              </a:rPr>
              <a:t>El nostre projecte t‘ajudarà: </a:t>
            </a:r>
            <a:r>
              <a:rPr lang="de-DE" b="1" dirty="0">
                <a:hlinkClick r:id="rId2"/>
              </a:rPr>
              <a:t>www.math-games.eu</a:t>
            </a:r>
            <a:r>
              <a:rPr lang="de-DE" b="1" dirty="0"/>
              <a:t> </a:t>
            </a:r>
            <a:endParaRPr lang="en-GB" b="1" dirty="0"/>
          </a:p>
        </p:txBody>
      </p:sp>
      <p:pic>
        <p:nvPicPr>
          <p:cNvPr id="5122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1071546"/>
            <a:ext cx="5811832" cy="52149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606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5720" y="1297568"/>
            <a:ext cx="8715404" cy="611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400" b="1" cap="small" dirty="0" err="1" smtClean="0"/>
              <a:t>Objectius</a:t>
            </a:r>
            <a:endParaRPr lang="es-ES" sz="2400" b="1" cap="small" dirty="0" smtClean="0"/>
          </a:p>
          <a:p>
            <a:pPr lvl="0" indent="533400">
              <a:lnSpc>
                <a:spcPct val="150000"/>
              </a:lnSpc>
              <a:buFont typeface="Wingdings" pitchFamily="2" charset="2"/>
              <a:buChar char="q"/>
            </a:pPr>
            <a:r>
              <a:rPr lang="ca-ES" sz="2400" dirty="0" smtClean="0"/>
              <a:t>Comptar fins a 20 elements.</a:t>
            </a:r>
          </a:p>
          <a:p>
            <a:pPr lvl="0" indent="5334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400" dirty="0" err="1" smtClean="0"/>
              <a:t>Llegir</a:t>
            </a:r>
            <a:r>
              <a:rPr lang="es-ES" sz="2400" dirty="0" smtClean="0"/>
              <a:t> </a:t>
            </a:r>
            <a:r>
              <a:rPr lang="es-ES" sz="2400" dirty="0" err="1" smtClean="0"/>
              <a:t>els</a:t>
            </a:r>
            <a:r>
              <a:rPr lang="es-ES" sz="2400" dirty="0" smtClean="0"/>
              <a:t> números </a:t>
            </a:r>
            <a:r>
              <a:rPr lang="es-ES" sz="2400" dirty="0" err="1" smtClean="0"/>
              <a:t>fins</a:t>
            </a:r>
            <a:r>
              <a:rPr lang="es-ES" sz="2400" dirty="0" smtClean="0"/>
              <a:t> al 20.</a:t>
            </a:r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smtClean="0"/>
              <a:t>Sumar números </a:t>
            </a:r>
            <a:r>
              <a:rPr lang="es-ES" sz="2400" dirty="0" err="1" smtClean="0"/>
              <a:t>fins</a:t>
            </a:r>
            <a:r>
              <a:rPr lang="es-ES" sz="2400" dirty="0" smtClean="0"/>
              <a:t> al </a:t>
            </a:r>
            <a:r>
              <a:rPr lang="en-GB" sz="2400" dirty="0" smtClean="0"/>
              <a:t>20.</a:t>
            </a:r>
            <a:endParaRPr lang="es-ES" sz="2400" dirty="0" smtClean="0"/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400" dirty="0" err="1" smtClean="0"/>
              <a:t>Llegir</a:t>
            </a:r>
            <a:r>
              <a:rPr lang="es-ES" sz="2400" dirty="0" smtClean="0"/>
              <a:t> i sumar </a:t>
            </a:r>
            <a:r>
              <a:rPr lang="es-ES" sz="2400" dirty="0" err="1" smtClean="0"/>
              <a:t>meitats</a:t>
            </a:r>
            <a:r>
              <a:rPr lang="es-ES" sz="2400" dirty="0" smtClean="0"/>
              <a:t> de </a:t>
            </a:r>
            <a:r>
              <a:rPr lang="es-ES" sz="2400" dirty="0" err="1" smtClean="0"/>
              <a:t>quantitats</a:t>
            </a:r>
            <a:r>
              <a:rPr lang="en-US" sz="2400" dirty="0" smtClean="0"/>
              <a:t>.</a:t>
            </a:r>
            <a:endParaRPr lang="es-ES" sz="2400" dirty="0" smtClean="0"/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400" dirty="0" err="1" smtClean="0"/>
              <a:t>Fer</a:t>
            </a:r>
            <a:r>
              <a:rPr lang="es-ES" sz="2400" dirty="0" smtClean="0"/>
              <a:t> servir una calculadora per </a:t>
            </a:r>
            <a:r>
              <a:rPr lang="es-ES" sz="2400" dirty="0" err="1" smtClean="0"/>
              <a:t>comprovar</a:t>
            </a:r>
            <a:r>
              <a:rPr lang="es-ES" sz="2400" dirty="0" smtClean="0"/>
              <a:t> </a:t>
            </a: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resultats</a:t>
            </a:r>
            <a:r>
              <a:rPr lang="es-ES" sz="2400" dirty="0" smtClean="0"/>
              <a:t> </a:t>
            </a:r>
            <a:r>
              <a:rPr lang="es-ES" sz="2400" dirty="0" err="1" smtClean="0"/>
              <a:t>dels</a:t>
            </a:r>
            <a:r>
              <a:rPr lang="es-ES" sz="2400" dirty="0" smtClean="0"/>
              <a:t> </a:t>
            </a:r>
            <a:r>
              <a:rPr lang="es-ES" sz="2400" dirty="0" err="1" smtClean="0"/>
              <a:t>càlculs</a:t>
            </a:r>
            <a:r>
              <a:rPr lang="es-ES" sz="2400" dirty="0" smtClean="0"/>
              <a:t> </a:t>
            </a:r>
            <a:r>
              <a:rPr lang="es-ES" sz="2400" dirty="0" err="1" smtClean="0"/>
              <a:t>amb</a:t>
            </a:r>
            <a:r>
              <a:rPr lang="es-ES" sz="2400" dirty="0" smtClean="0"/>
              <a:t> números </a:t>
            </a:r>
            <a:r>
              <a:rPr lang="es-ES" sz="2400" dirty="0" err="1" smtClean="0"/>
              <a:t>enters</a:t>
            </a:r>
            <a:r>
              <a:rPr lang="en-US" sz="2400" dirty="0" smtClean="0"/>
              <a:t>.</a:t>
            </a:r>
            <a:endParaRPr lang="es-ES" sz="2400" dirty="0" smtClean="0"/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</a:pPr>
            <a:r>
              <a:rPr lang="ca-ES" sz="2400" dirty="0" smtClean="0"/>
              <a:t>Entendre la probabilitat</a:t>
            </a:r>
            <a:r>
              <a:rPr lang="en-US" sz="2400" dirty="0" smtClean="0"/>
              <a:t>.</a:t>
            </a:r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400" dirty="0" smtClean="0"/>
              <a:t>Identificar el </a:t>
            </a:r>
            <a:r>
              <a:rPr lang="es-ES" sz="2400" dirty="0" err="1" smtClean="0"/>
              <a:t>marge</a:t>
            </a:r>
            <a:r>
              <a:rPr lang="es-ES" sz="2400" dirty="0" smtClean="0"/>
              <a:t> de </a:t>
            </a:r>
            <a:r>
              <a:rPr lang="es-ES" sz="2400" dirty="0" err="1" smtClean="0"/>
              <a:t>possibles</a:t>
            </a:r>
            <a:r>
              <a:rPr lang="es-ES" sz="2400" dirty="0" smtClean="0"/>
              <a:t> </a:t>
            </a:r>
            <a:r>
              <a:rPr lang="es-ES" sz="2400" dirty="0" err="1" smtClean="0"/>
              <a:t>resultats</a:t>
            </a:r>
            <a:r>
              <a:rPr lang="es-ES" sz="2400" dirty="0" smtClean="0"/>
              <a:t> en </a:t>
            </a:r>
            <a:r>
              <a:rPr lang="es-ES" sz="2400" dirty="0" err="1" smtClean="0"/>
              <a:t>utilitzar</a:t>
            </a:r>
            <a:r>
              <a:rPr lang="es-ES" sz="2400" dirty="0" smtClean="0"/>
              <a:t> una carta</a:t>
            </a:r>
            <a:r>
              <a:rPr lang="en-US" sz="2400" dirty="0" smtClean="0"/>
              <a:t>.</a:t>
            </a:r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</a:pPr>
            <a:endParaRPr lang="es-ES" sz="2400" dirty="0"/>
          </a:p>
        </p:txBody>
      </p:sp>
      <p:pic>
        <p:nvPicPr>
          <p:cNvPr id="6" name="2 Imagen" descr="Baraja palos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14348" y="1857364"/>
            <a:ext cx="8072494" cy="312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GB" sz="2400" b="1" cap="small" dirty="0" err="1" smtClean="0"/>
              <a:t>Eines</a:t>
            </a:r>
            <a:r>
              <a:rPr lang="en-GB" sz="2400" b="1" cap="small" dirty="0" smtClean="0"/>
              <a:t>, Materials y </a:t>
            </a:r>
            <a:r>
              <a:rPr lang="en-GB" sz="2400" b="1" cap="small" dirty="0" err="1" smtClean="0"/>
              <a:t>Organització</a:t>
            </a:r>
            <a:endParaRPr lang="es-ES" sz="2400" b="1" cap="small" dirty="0" smtClean="0"/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smtClean="0"/>
              <a:t>Una </a:t>
            </a:r>
            <a:r>
              <a:rPr lang="es-ES" sz="2400" dirty="0" err="1" smtClean="0"/>
              <a:t>baralla</a:t>
            </a:r>
            <a:r>
              <a:rPr lang="es-ES" sz="2400" dirty="0" smtClean="0"/>
              <a:t> de </a:t>
            </a:r>
            <a:r>
              <a:rPr lang="es-ES" sz="2400" dirty="0" err="1" smtClean="0"/>
              <a:t>cartes</a:t>
            </a:r>
            <a:r>
              <a:rPr lang="es-ES" sz="2400" dirty="0" smtClean="0"/>
              <a:t> </a:t>
            </a:r>
            <a:r>
              <a:rPr lang="es-ES" sz="2400" dirty="0" err="1" smtClean="0"/>
              <a:t>espanyoles</a:t>
            </a:r>
            <a:r>
              <a:rPr lang="en-GB" sz="2400" dirty="0" smtClean="0"/>
              <a:t>.</a:t>
            </a:r>
            <a:endParaRPr lang="es-ES" sz="2400" dirty="0" smtClean="0"/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jugadors</a:t>
            </a:r>
            <a:r>
              <a:rPr lang="es-ES" sz="2400" dirty="0" smtClean="0"/>
              <a:t> es </a:t>
            </a:r>
            <a:r>
              <a:rPr lang="es-ES" sz="2400" dirty="0" err="1" smtClean="0"/>
              <a:t>divideixen</a:t>
            </a:r>
            <a:r>
              <a:rPr lang="es-ES" sz="2400" dirty="0" smtClean="0"/>
              <a:t> en </a:t>
            </a:r>
            <a:r>
              <a:rPr lang="es-ES" sz="2400" dirty="0" err="1" smtClean="0"/>
              <a:t>grups</a:t>
            </a:r>
            <a:r>
              <a:rPr lang="es-ES" sz="2400" dirty="0" smtClean="0"/>
              <a:t> que no siguen </a:t>
            </a:r>
            <a:r>
              <a:rPr lang="es-ES" sz="2400" dirty="0" err="1" smtClean="0"/>
              <a:t>superiors</a:t>
            </a:r>
            <a:r>
              <a:rPr lang="es-ES" sz="2400" dirty="0" smtClean="0"/>
              <a:t> a 8 persones</a:t>
            </a:r>
            <a:r>
              <a:rPr lang="en-GB" sz="2400" dirty="0" smtClean="0"/>
              <a:t>.</a:t>
            </a:r>
            <a:endParaRPr lang="es-ES" sz="2400" dirty="0" smtClean="0"/>
          </a:p>
          <a:p>
            <a:pPr indent="533400">
              <a:lnSpc>
                <a:spcPct val="150000"/>
              </a:lnSpc>
              <a:buFont typeface="Wingdings" pitchFamily="2" charset="2"/>
              <a:buChar char="q"/>
            </a:pPr>
            <a:r>
              <a:rPr lang="es-ES" sz="2400" dirty="0" smtClean="0"/>
              <a:t>La </a:t>
            </a:r>
            <a:r>
              <a:rPr lang="es-ES" sz="2400" dirty="0" err="1" smtClean="0"/>
              <a:t>classe</a:t>
            </a:r>
            <a:r>
              <a:rPr lang="es-ES" sz="2400" dirty="0" smtClean="0"/>
              <a:t> dura 45 </a:t>
            </a:r>
            <a:r>
              <a:rPr lang="es-ES" sz="2400" dirty="0" err="1" smtClean="0"/>
              <a:t>minuts</a:t>
            </a:r>
            <a:r>
              <a:rPr lang="en-GB" sz="2400" dirty="0" smtClean="0"/>
              <a:t>.</a:t>
            </a:r>
            <a:endParaRPr lang="es-ES" sz="2400" dirty="0"/>
          </a:p>
        </p:txBody>
      </p:sp>
      <p:sp>
        <p:nvSpPr>
          <p:cNvPr id="6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pic>
        <p:nvPicPr>
          <p:cNvPr id="7" name="2 Imagen" descr="Baraja palos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71472" y="1500174"/>
            <a:ext cx="7786742" cy="369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400" b="1" cap="small" dirty="0" err="1" smtClean="0"/>
              <a:t>Descripció</a:t>
            </a:r>
            <a:r>
              <a:rPr lang="en-GB" sz="2400" b="1" cap="small" dirty="0" smtClean="0"/>
              <a:t> de la </a:t>
            </a:r>
            <a:r>
              <a:rPr lang="en-GB" sz="2400" b="1" cap="small" dirty="0" err="1" smtClean="0"/>
              <a:t>classe</a:t>
            </a:r>
            <a:endParaRPr lang="es-ES" sz="2400" b="1" cap="small" dirty="0" smtClean="0"/>
          </a:p>
          <a:p>
            <a:pPr>
              <a:spcAft>
                <a:spcPts val="1800"/>
              </a:spcAft>
            </a:pPr>
            <a:r>
              <a:rPr lang="en-GB" sz="2400" dirty="0" err="1" smtClean="0">
                <a:solidFill>
                  <a:srgbClr val="FF0000"/>
                </a:solidFill>
              </a:rPr>
              <a:t>Primera</a:t>
            </a:r>
            <a:r>
              <a:rPr lang="en-GB" sz="2400" dirty="0" smtClean="0">
                <a:solidFill>
                  <a:srgbClr val="FF0000"/>
                </a:solidFill>
              </a:rPr>
              <a:t> part de la </a:t>
            </a:r>
            <a:r>
              <a:rPr lang="en-GB" sz="2400" dirty="0" err="1" smtClean="0">
                <a:solidFill>
                  <a:srgbClr val="FF0000"/>
                </a:solidFill>
              </a:rPr>
              <a:t>classe</a:t>
            </a:r>
            <a:r>
              <a:rPr lang="en-GB" sz="2400" dirty="0" smtClean="0">
                <a:solidFill>
                  <a:srgbClr val="FF0000"/>
                </a:solidFill>
              </a:rPr>
              <a:t>:</a:t>
            </a:r>
            <a:endParaRPr lang="es-ES" sz="2400" dirty="0" smtClean="0">
              <a:solidFill>
                <a:srgbClr val="FF0000"/>
              </a:solidFill>
            </a:endParaRPr>
          </a:p>
          <a:p>
            <a:pPr lvl="0" indent="533400">
              <a:spcAft>
                <a:spcPts val="600"/>
              </a:spcAft>
              <a:buFont typeface="Wingdings" pitchFamily="2" charset="2"/>
              <a:buChar char="q"/>
            </a:pP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jugadors</a:t>
            </a:r>
            <a:r>
              <a:rPr lang="es-ES" sz="2400" dirty="0" smtClean="0"/>
              <a:t> es </a:t>
            </a:r>
            <a:r>
              <a:rPr lang="es-ES" sz="2400" dirty="0" err="1" smtClean="0"/>
              <a:t>divideixen</a:t>
            </a:r>
            <a:r>
              <a:rPr lang="es-ES" sz="2400" dirty="0" smtClean="0"/>
              <a:t> en </a:t>
            </a:r>
            <a:r>
              <a:rPr lang="es-ES" sz="2400" dirty="0" err="1" smtClean="0"/>
              <a:t>grups</a:t>
            </a:r>
            <a:r>
              <a:rPr lang="es-ES" sz="2400" dirty="0" smtClean="0"/>
              <a:t> que no siguen </a:t>
            </a:r>
            <a:r>
              <a:rPr lang="es-ES" sz="2400" dirty="0" err="1" smtClean="0"/>
              <a:t>superiors</a:t>
            </a:r>
            <a:r>
              <a:rPr lang="es-ES" sz="2400" dirty="0" smtClean="0"/>
              <a:t> a 8 persones</a:t>
            </a:r>
            <a:r>
              <a:rPr lang="en-GB" sz="2400" dirty="0" smtClean="0"/>
              <a:t>.</a:t>
            </a:r>
            <a:endParaRPr lang="es-ES" sz="2400" dirty="0" smtClean="0"/>
          </a:p>
          <a:p>
            <a:pPr indent="533400">
              <a:spcAft>
                <a:spcPts val="600"/>
              </a:spcAft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err="1" smtClean="0"/>
              <a:t>Dóna'ls</a:t>
            </a:r>
            <a:r>
              <a:rPr lang="es-ES" sz="2400" dirty="0" smtClean="0"/>
              <a:t> una </a:t>
            </a:r>
            <a:r>
              <a:rPr lang="es-ES" sz="2400" dirty="0" err="1" smtClean="0"/>
              <a:t>baralla</a:t>
            </a:r>
            <a:r>
              <a:rPr lang="es-ES" sz="2400" dirty="0" smtClean="0"/>
              <a:t> de </a:t>
            </a:r>
            <a:r>
              <a:rPr lang="es-ES" sz="2400" dirty="0" err="1" smtClean="0"/>
              <a:t>cartes</a:t>
            </a:r>
            <a:r>
              <a:rPr lang="es-ES" sz="2400" dirty="0" smtClean="0"/>
              <a:t> i </a:t>
            </a:r>
            <a:r>
              <a:rPr lang="es-ES" sz="2400" dirty="0" err="1" smtClean="0"/>
              <a:t>mostra'ls</a:t>
            </a:r>
            <a:r>
              <a:rPr lang="es-ES" sz="2400" dirty="0" smtClean="0"/>
              <a:t> el valor de </a:t>
            </a:r>
            <a:r>
              <a:rPr lang="es-ES" sz="2400" dirty="0" err="1" smtClean="0"/>
              <a:t>cadascuna</a:t>
            </a:r>
            <a:r>
              <a:rPr lang="en-GB" sz="2400" dirty="0" smtClean="0"/>
              <a:t>.</a:t>
            </a:r>
          </a:p>
          <a:p>
            <a:pPr indent="533400">
              <a:spcAft>
                <a:spcPts val="600"/>
              </a:spcAft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err="1" smtClean="0"/>
              <a:t>Practiqueu</a:t>
            </a:r>
            <a:r>
              <a:rPr lang="es-ES" sz="2400" dirty="0" smtClean="0"/>
              <a:t> i </a:t>
            </a:r>
            <a:r>
              <a:rPr lang="es-ES" sz="2400" dirty="0" err="1" smtClean="0"/>
              <a:t>compteu</a:t>
            </a:r>
            <a:r>
              <a:rPr lang="es-ES" sz="2400" dirty="0" smtClean="0"/>
              <a:t> </a:t>
            </a:r>
            <a:r>
              <a:rPr lang="es-ES" sz="2400" dirty="0" err="1" smtClean="0"/>
              <a:t>diferents</a:t>
            </a:r>
            <a:r>
              <a:rPr lang="es-ES" sz="2400" dirty="0" smtClean="0"/>
              <a:t> </a:t>
            </a:r>
            <a:r>
              <a:rPr lang="es-ES" sz="2400" dirty="0" err="1" smtClean="0"/>
              <a:t>combinacions</a:t>
            </a:r>
            <a:r>
              <a:rPr lang="es-ES" sz="2400" dirty="0" smtClean="0"/>
              <a:t> de </a:t>
            </a:r>
            <a:r>
              <a:rPr lang="es-ES" sz="2400" dirty="0" err="1" smtClean="0"/>
              <a:t>cartes</a:t>
            </a:r>
            <a:r>
              <a:rPr lang="en-US" sz="2400" dirty="0" smtClean="0"/>
              <a:t>.</a:t>
            </a:r>
            <a:endParaRPr lang="es-ES" sz="2400" dirty="0" smtClean="0"/>
          </a:p>
        </p:txBody>
      </p:sp>
      <p:sp>
        <p:nvSpPr>
          <p:cNvPr id="6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pic>
        <p:nvPicPr>
          <p:cNvPr id="7" name="2 Imagen" descr="Baraja palos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71472" y="1500174"/>
            <a:ext cx="8072494" cy="3329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400" b="1" cap="small" dirty="0" err="1" smtClean="0"/>
              <a:t>Descripció</a:t>
            </a:r>
            <a:r>
              <a:rPr lang="en-GB" sz="2400" b="1" cap="small" dirty="0" smtClean="0"/>
              <a:t> de la </a:t>
            </a:r>
            <a:r>
              <a:rPr lang="en-GB" sz="2400" b="1" cap="small" dirty="0" err="1" smtClean="0"/>
              <a:t>classe</a:t>
            </a:r>
            <a:endParaRPr lang="es-ES" sz="2400" b="1" cap="small" dirty="0" smtClean="0"/>
          </a:p>
          <a:p>
            <a:pPr>
              <a:spcAft>
                <a:spcPts val="1800"/>
              </a:spcAft>
            </a:pPr>
            <a:r>
              <a:rPr lang="en-GB" sz="2400" dirty="0" err="1" smtClean="0">
                <a:solidFill>
                  <a:srgbClr val="FF0000"/>
                </a:solidFill>
              </a:rPr>
              <a:t>Segona</a:t>
            </a:r>
            <a:r>
              <a:rPr lang="en-GB" sz="2400" dirty="0" smtClean="0">
                <a:solidFill>
                  <a:srgbClr val="FF0000"/>
                </a:solidFill>
              </a:rPr>
              <a:t> part de la </a:t>
            </a:r>
            <a:r>
              <a:rPr lang="en-GB" sz="2400" dirty="0" err="1" smtClean="0">
                <a:solidFill>
                  <a:srgbClr val="FF0000"/>
                </a:solidFill>
              </a:rPr>
              <a:t>classe</a:t>
            </a:r>
            <a:r>
              <a:rPr lang="en-GB" sz="2400" dirty="0" smtClean="0">
                <a:solidFill>
                  <a:srgbClr val="FF0000"/>
                </a:solidFill>
              </a:rPr>
              <a:t>:</a:t>
            </a:r>
            <a:endParaRPr lang="es-ES" sz="2400" dirty="0" smtClean="0">
              <a:solidFill>
                <a:srgbClr val="FF0000"/>
              </a:solidFill>
            </a:endParaRPr>
          </a:p>
          <a:p>
            <a:pPr indent="533400">
              <a:spcAft>
                <a:spcPts val="600"/>
              </a:spcAft>
              <a:buFont typeface="Wingdings" pitchFamily="2" charset="2"/>
              <a:buChar char="q"/>
            </a:pPr>
            <a:r>
              <a:rPr lang="en-GB" sz="2400" dirty="0" err="1" smtClean="0"/>
              <a:t>Explica</a:t>
            </a:r>
            <a:r>
              <a:rPr lang="en-GB" sz="2400" dirty="0" smtClean="0"/>
              <a:t> el </a:t>
            </a:r>
            <a:r>
              <a:rPr lang="en-GB" sz="2400" dirty="0" err="1" smtClean="0"/>
              <a:t>joc</a:t>
            </a:r>
            <a:r>
              <a:rPr lang="en-US" sz="2400" dirty="0" smtClean="0"/>
              <a:t>.</a:t>
            </a:r>
            <a:endParaRPr lang="es-ES" sz="2400" dirty="0" smtClean="0"/>
          </a:p>
          <a:p>
            <a:pPr lvl="0" indent="533400">
              <a:spcAft>
                <a:spcPts val="600"/>
              </a:spcAft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err="1" smtClean="0"/>
              <a:t>Demana'ls</a:t>
            </a:r>
            <a:r>
              <a:rPr lang="es-ES" sz="2400" dirty="0" smtClean="0"/>
              <a:t> que </a:t>
            </a:r>
            <a:r>
              <a:rPr lang="es-ES" sz="2400" dirty="0" err="1" smtClean="0"/>
              <a:t>agafen</a:t>
            </a:r>
            <a:r>
              <a:rPr lang="es-ES" sz="2400" dirty="0" smtClean="0"/>
              <a:t> una carta de la </a:t>
            </a:r>
            <a:r>
              <a:rPr lang="es-ES" sz="2400" dirty="0" err="1" smtClean="0"/>
              <a:t>baralla</a:t>
            </a:r>
            <a:r>
              <a:rPr lang="es-ES" sz="2400" dirty="0" smtClean="0"/>
              <a:t>. </a:t>
            </a:r>
            <a:r>
              <a:rPr lang="es-ES" sz="2400" dirty="0" err="1" smtClean="0"/>
              <a:t>Qui</a:t>
            </a:r>
            <a:r>
              <a:rPr lang="es-ES" sz="2400" dirty="0" smtClean="0"/>
              <a:t> </a:t>
            </a:r>
            <a:r>
              <a:rPr lang="es-ES" sz="2400" dirty="0" err="1" smtClean="0"/>
              <a:t>trega</a:t>
            </a:r>
            <a:r>
              <a:rPr lang="es-ES" sz="2400" dirty="0" smtClean="0"/>
              <a:t> la </a:t>
            </a:r>
            <a:r>
              <a:rPr lang="es-ES" sz="2400" dirty="0" err="1" smtClean="0"/>
              <a:t>més</a:t>
            </a:r>
            <a:r>
              <a:rPr lang="es-ES" sz="2400" dirty="0" smtClean="0"/>
              <a:t> alta </a:t>
            </a:r>
            <a:r>
              <a:rPr lang="es-ES" sz="2400" dirty="0" err="1" smtClean="0"/>
              <a:t>és</a:t>
            </a:r>
            <a:r>
              <a:rPr lang="es-ES" sz="2400" dirty="0" smtClean="0"/>
              <a:t> la banca</a:t>
            </a:r>
            <a:r>
              <a:rPr lang="en-US" sz="2400" dirty="0" smtClean="0"/>
              <a:t>.</a:t>
            </a:r>
            <a:endParaRPr lang="es-ES" sz="2400" dirty="0" smtClean="0"/>
          </a:p>
          <a:p>
            <a:pPr lvl="0" indent="533400">
              <a:spcAft>
                <a:spcPts val="600"/>
              </a:spcAft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participants</a:t>
            </a:r>
            <a:r>
              <a:rPr lang="es-ES" sz="2400" dirty="0" smtClean="0"/>
              <a:t> </a:t>
            </a:r>
            <a:r>
              <a:rPr lang="es-ES" sz="2400" dirty="0" err="1" smtClean="0"/>
              <a:t>juguen</a:t>
            </a:r>
            <a:r>
              <a:rPr lang="es-ES" sz="2400" dirty="0" smtClean="0"/>
              <a:t> </a:t>
            </a:r>
            <a:r>
              <a:rPr lang="es-ES" sz="2400" dirty="0" err="1" smtClean="0"/>
              <a:t>diverses</a:t>
            </a:r>
            <a:r>
              <a:rPr lang="es-ES" sz="2400" dirty="0" smtClean="0"/>
              <a:t> </a:t>
            </a:r>
            <a:r>
              <a:rPr lang="es-ES" sz="2400" dirty="0" err="1" smtClean="0"/>
              <a:t>vegades</a:t>
            </a:r>
            <a:r>
              <a:rPr lang="es-ES" sz="2400" dirty="0" smtClean="0"/>
              <a:t> </a:t>
            </a:r>
            <a:r>
              <a:rPr lang="es-ES" sz="2400" dirty="0" err="1" smtClean="0"/>
              <a:t>fins</a:t>
            </a:r>
            <a:r>
              <a:rPr lang="es-ES" sz="2400" dirty="0" smtClean="0"/>
              <a:t> que </a:t>
            </a:r>
            <a:r>
              <a:rPr lang="es-ES" sz="2400" dirty="0" err="1" smtClean="0"/>
              <a:t>aprenen</a:t>
            </a:r>
            <a:r>
              <a:rPr lang="es-ES" sz="2400" dirty="0" smtClean="0"/>
              <a:t> les normes</a:t>
            </a:r>
            <a:r>
              <a:rPr lang="en-US" sz="2400" dirty="0" smtClean="0"/>
              <a:t>.</a:t>
            </a:r>
            <a:endParaRPr lang="es-ES" sz="2400" dirty="0" smtClean="0"/>
          </a:p>
        </p:txBody>
      </p:sp>
      <p:sp>
        <p:nvSpPr>
          <p:cNvPr id="6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pic>
        <p:nvPicPr>
          <p:cNvPr id="7" name="2 Imagen" descr="Baraja palos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0034" y="1571612"/>
            <a:ext cx="8286808" cy="3682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5078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sz="2400" b="1" cap="small" dirty="0" err="1" smtClean="0"/>
              <a:t>Recomanacions</a:t>
            </a:r>
            <a:r>
              <a:rPr lang="en-GB" sz="2400" b="1" cap="small" dirty="0" smtClean="0"/>
              <a:t> </a:t>
            </a:r>
            <a:r>
              <a:rPr lang="en-GB" sz="2400" b="1" cap="small" dirty="0" err="1" smtClean="0"/>
              <a:t>Útils</a:t>
            </a:r>
            <a:endParaRPr lang="en-GB" sz="2400" b="1" cap="small" dirty="0" smtClean="0"/>
          </a:p>
          <a:p>
            <a:endParaRPr lang="es-ES" sz="2400" b="1" cap="small" dirty="0" smtClean="0"/>
          </a:p>
          <a:p>
            <a:pPr lvl="0" indent="533400">
              <a:spcAft>
                <a:spcPts val="600"/>
              </a:spcAft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participants</a:t>
            </a:r>
            <a:r>
              <a:rPr lang="es-ES" sz="2400" dirty="0" smtClean="0"/>
              <a:t> han de </a:t>
            </a:r>
            <a:r>
              <a:rPr lang="es-ES" sz="2400" dirty="0" err="1" smtClean="0"/>
              <a:t>conèixer</a:t>
            </a:r>
            <a:r>
              <a:rPr lang="es-ES" sz="2400" dirty="0" smtClean="0"/>
              <a:t> </a:t>
            </a:r>
            <a:r>
              <a:rPr lang="es-ES" sz="2400" dirty="0" err="1" smtClean="0"/>
              <a:t>bé</a:t>
            </a:r>
            <a:r>
              <a:rPr lang="es-ES" sz="2400" dirty="0" smtClean="0"/>
              <a:t> el valor de les </a:t>
            </a:r>
            <a:r>
              <a:rPr lang="es-ES" sz="2400" dirty="0" err="1" smtClean="0"/>
              <a:t>cartes</a:t>
            </a:r>
            <a:r>
              <a:rPr lang="es-ES" sz="2400" dirty="0" smtClean="0"/>
              <a:t> </a:t>
            </a:r>
            <a:r>
              <a:rPr lang="es-ES" sz="2400" dirty="0" err="1" smtClean="0"/>
              <a:t>abans</a:t>
            </a:r>
            <a:r>
              <a:rPr lang="es-ES" sz="2400" dirty="0" smtClean="0"/>
              <a:t> de </a:t>
            </a:r>
            <a:r>
              <a:rPr lang="es-ES" sz="2400" dirty="0" err="1" smtClean="0"/>
              <a:t>començar</a:t>
            </a:r>
            <a:r>
              <a:rPr lang="es-ES" sz="2400" dirty="0" smtClean="0"/>
              <a:t> a jugar</a:t>
            </a:r>
            <a:r>
              <a:rPr lang="en-GB" sz="2400" dirty="0" smtClean="0"/>
              <a:t>.</a:t>
            </a:r>
            <a:endParaRPr lang="es-ES" sz="2400" dirty="0" smtClean="0"/>
          </a:p>
          <a:p>
            <a:pPr indent="533400">
              <a:spcAft>
                <a:spcPts val="600"/>
              </a:spcAft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estudiants</a:t>
            </a:r>
            <a:r>
              <a:rPr lang="es-ES" sz="2400" dirty="0" smtClean="0"/>
              <a:t> </a:t>
            </a:r>
            <a:r>
              <a:rPr lang="es-ES" sz="2400" dirty="0" err="1" smtClean="0"/>
              <a:t>haurien</a:t>
            </a:r>
            <a:r>
              <a:rPr lang="es-ES" sz="2400" dirty="0" smtClean="0"/>
              <a:t> de ser </a:t>
            </a:r>
            <a:r>
              <a:rPr lang="es-ES" sz="2400" dirty="0" err="1" smtClean="0"/>
              <a:t>conscients</a:t>
            </a:r>
            <a:r>
              <a:rPr lang="es-ES" sz="2400" dirty="0" smtClean="0"/>
              <a:t> de si poden arriscar-se o no </a:t>
            </a:r>
            <a:r>
              <a:rPr lang="es-ES" sz="2400" dirty="0" err="1" smtClean="0"/>
              <a:t>depenent</a:t>
            </a:r>
            <a:r>
              <a:rPr lang="es-ES" sz="2400" dirty="0" smtClean="0"/>
              <a:t> de les </a:t>
            </a:r>
            <a:r>
              <a:rPr lang="es-ES" sz="2400" dirty="0" err="1" smtClean="0"/>
              <a:t>seues</a:t>
            </a:r>
            <a:r>
              <a:rPr lang="es-ES" sz="2400" dirty="0" smtClean="0"/>
              <a:t> </a:t>
            </a:r>
            <a:r>
              <a:rPr lang="es-ES" sz="2400" dirty="0" err="1" smtClean="0"/>
              <a:t>cartes</a:t>
            </a:r>
            <a:r>
              <a:rPr lang="es-ES" sz="2400" dirty="0" smtClean="0"/>
              <a:t>.</a:t>
            </a:r>
          </a:p>
          <a:p>
            <a:pPr indent="533400">
              <a:spcAft>
                <a:spcPts val="600"/>
              </a:spcAft>
              <a:buFont typeface="Wingdings" pitchFamily="2" charset="2"/>
              <a:buChar char="q"/>
              <a:tabLst>
                <a:tab pos="625475" algn="l"/>
              </a:tabLst>
            </a:pPr>
            <a:r>
              <a:rPr lang="es-ES" sz="2400" dirty="0" err="1" smtClean="0"/>
              <a:t>Podrien</a:t>
            </a:r>
            <a:r>
              <a:rPr lang="es-ES" sz="2400" dirty="0" smtClean="0"/>
              <a:t> </a:t>
            </a:r>
            <a:r>
              <a:rPr lang="es-ES" sz="2400" dirty="0" err="1" smtClean="0"/>
              <a:t>guanyar</a:t>
            </a:r>
            <a:r>
              <a:rPr lang="es-ES" sz="2400" dirty="0" smtClean="0"/>
              <a:t> el </a:t>
            </a:r>
            <a:r>
              <a:rPr lang="es-ES" sz="2400" dirty="0" err="1" smtClean="0"/>
              <a:t>joc</a:t>
            </a:r>
            <a:r>
              <a:rPr lang="es-ES" sz="2400" dirty="0" smtClean="0"/>
              <a:t> </a:t>
            </a:r>
            <a:r>
              <a:rPr lang="es-ES" sz="2400" dirty="0" err="1" smtClean="0"/>
              <a:t>fins</a:t>
            </a:r>
            <a:r>
              <a:rPr lang="es-ES" sz="2400" dirty="0" smtClean="0"/>
              <a:t> i </a:t>
            </a:r>
            <a:r>
              <a:rPr lang="es-ES" sz="2400" dirty="0" err="1" smtClean="0"/>
              <a:t>tot</a:t>
            </a:r>
            <a:r>
              <a:rPr lang="es-ES" sz="2400" dirty="0" smtClean="0"/>
              <a:t> </a:t>
            </a:r>
            <a:r>
              <a:rPr lang="es-ES" sz="2400" dirty="0" err="1" smtClean="0"/>
              <a:t>amb</a:t>
            </a:r>
            <a:r>
              <a:rPr lang="es-ES" sz="2400" dirty="0" smtClean="0"/>
              <a:t> un valor de </a:t>
            </a:r>
            <a:r>
              <a:rPr lang="es-ES" sz="2400" dirty="0" err="1" smtClean="0"/>
              <a:t>cartes</a:t>
            </a:r>
            <a:r>
              <a:rPr lang="es-ES" sz="2400" dirty="0" smtClean="0"/>
              <a:t> </a:t>
            </a:r>
            <a:r>
              <a:rPr lang="es-ES" sz="2400" dirty="0" err="1" smtClean="0"/>
              <a:t>baix</a:t>
            </a:r>
            <a:r>
              <a:rPr lang="es-ES" sz="2400" dirty="0" smtClean="0"/>
              <a:t>; </a:t>
            </a:r>
            <a:r>
              <a:rPr lang="es-ES" sz="2400" dirty="0" err="1" smtClean="0"/>
              <a:t>els</a:t>
            </a:r>
            <a:r>
              <a:rPr lang="es-ES" sz="2400" dirty="0" smtClean="0"/>
              <a:t> </a:t>
            </a:r>
            <a:r>
              <a:rPr lang="es-ES" sz="2400" dirty="0" err="1" smtClean="0"/>
              <a:t>més</a:t>
            </a:r>
            <a:r>
              <a:rPr lang="es-ES" sz="2400" dirty="0" smtClean="0"/>
              <a:t> </a:t>
            </a:r>
            <a:r>
              <a:rPr lang="es-ES" sz="2400" dirty="0" err="1" smtClean="0"/>
              <a:t>important</a:t>
            </a:r>
            <a:r>
              <a:rPr lang="es-ES" sz="2400" dirty="0" smtClean="0"/>
              <a:t> </a:t>
            </a:r>
            <a:r>
              <a:rPr lang="es-ES" sz="2400" dirty="0" err="1" smtClean="0"/>
              <a:t>és</a:t>
            </a:r>
            <a:r>
              <a:rPr lang="es-ES" sz="2400" dirty="0" smtClean="0"/>
              <a:t> observar </a:t>
            </a:r>
            <a:r>
              <a:rPr lang="es-ES" sz="2400" dirty="0" err="1" smtClean="0"/>
              <a:t>com</a:t>
            </a:r>
            <a:r>
              <a:rPr lang="es-ES" sz="2400" dirty="0" smtClean="0"/>
              <a:t> es comporta la resta de </a:t>
            </a:r>
            <a:r>
              <a:rPr lang="es-ES" sz="2400" dirty="0" err="1" smtClean="0"/>
              <a:t>jugadors</a:t>
            </a:r>
            <a:r>
              <a:rPr lang="en-US" sz="2400" dirty="0" smtClean="0"/>
              <a:t>.</a:t>
            </a:r>
            <a:endParaRPr lang="es-ES" sz="2400" dirty="0" smtClean="0"/>
          </a:p>
        </p:txBody>
      </p:sp>
      <p:sp>
        <p:nvSpPr>
          <p:cNvPr id="6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pic>
        <p:nvPicPr>
          <p:cNvPr id="7" name="2 Imagen" descr="Baraja palos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pic>
        <p:nvPicPr>
          <p:cNvPr id="7" name="2 Imagen" descr="Baraja palos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sp>
        <p:nvSpPr>
          <p:cNvPr id="8" name="7 CuadroTexto"/>
          <p:cNvSpPr txBox="1"/>
          <p:nvPr/>
        </p:nvSpPr>
        <p:spPr>
          <a:xfrm>
            <a:off x="2928926" y="1071546"/>
            <a:ext cx="4071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cap="small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Valor</a:t>
            </a:r>
            <a:r>
              <a:rPr lang="en-GB" sz="2400" b="1" cap="small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 les </a:t>
            </a:r>
            <a:r>
              <a:rPr lang="en-GB" sz="2400" b="1" cap="small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cartes</a:t>
            </a:r>
            <a:endParaRPr lang="en-GB" sz="2400" b="1" cap="small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358" y="1471164"/>
            <a:ext cx="8021170" cy="2600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3929066"/>
            <a:ext cx="4572032" cy="273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3571868" y="857232"/>
            <a:ext cx="1336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</a:rPr>
              <a:t>ACTIVITATS I</a:t>
            </a:r>
            <a:endParaRPr lang="es-ES" dirty="0" smtClean="0">
              <a:solidFill>
                <a:srgbClr val="FF0000"/>
              </a:solidFill>
            </a:endParaRPr>
          </a:p>
        </p:txBody>
      </p:sp>
      <p:sp>
        <p:nvSpPr>
          <p:cNvPr id="13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pic>
        <p:nvPicPr>
          <p:cNvPr id="14" name="2 Imagen" descr="Baraja palos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500174"/>
            <a:ext cx="789557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500174"/>
            <a:ext cx="813765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357561"/>
            <a:ext cx="8241838" cy="325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778" y="3286124"/>
            <a:ext cx="8383064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3571868" y="857232"/>
            <a:ext cx="13941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>
                <a:solidFill>
                  <a:srgbClr val="FF0000"/>
                </a:solidFill>
              </a:rPr>
              <a:t>ACTIVITATS II</a:t>
            </a:r>
            <a:endParaRPr lang="es-ES" dirty="0" smtClean="0">
              <a:solidFill>
                <a:srgbClr val="FF0000"/>
              </a:solidFill>
            </a:endParaRPr>
          </a:p>
        </p:txBody>
      </p:sp>
      <p:sp>
        <p:nvSpPr>
          <p:cNvPr id="13" name="Rechteck 2"/>
          <p:cNvSpPr/>
          <p:nvPr/>
        </p:nvSpPr>
        <p:spPr>
          <a:xfrm>
            <a:off x="1357290" y="285728"/>
            <a:ext cx="47945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/>
              <a:t>9.2 Set </a:t>
            </a:r>
            <a:r>
              <a:rPr lang="en-GB" sz="3200" dirty="0" err="1" smtClean="0"/>
              <a:t>i</a:t>
            </a:r>
            <a:r>
              <a:rPr lang="en-GB" sz="3200" dirty="0" smtClean="0"/>
              <a:t> </a:t>
            </a:r>
            <a:r>
              <a:rPr lang="en-GB" sz="3200" dirty="0" err="1" smtClean="0"/>
              <a:t>mig</a:t>
            </a:r>
            <a:r>
              <a:rPr lang="en-GB" sz="3200" dirty="0" smtClean="0"/>
              <a:t> (</a:t>
            </a:r>
            <a:r>
              <a:rPr lang="en-GB" sz="3200" dirty="0" err="1" smtClean="0"/>
              <a:t>Joc</a:t>
            </a:r>
            <a:r>
              <a:rPr lang="en-GB" sz="3200" dirty="0" smtClean="0"/>
              <a:t> de </a:t>
            </a:r>
            <a:r>
              <a:rPr lang="en-GB" sz="3200" dirty="0" err="1" smtClean="0"/>
              <a:t>cartes</a:t>
            </a:r>
            <a:r>
              <a:rPr lang="en-GB" sz="3200" dirty="0" smtClean="0"/>
              <a:t>) </a:t>
            </a:r>
            <a:endParaRPr lang="de-DE" sz="3200" dirty="0"/>
          </a:p>
        </p:txBody>
      </p:sp>
      <p:pic>
        <p:nvPicPr>
          <p:cNvPr id="14" name="2 Imagen" descr="Baraja palos.jp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428596" y="357166"/>
            <a:ext cx="784800" cy="784800"/>
          </a:xfrm>
          <a:prstGeom prst="rect">
            <a:avLst/>
          </a:prstGeom>
          <a:ln w="9525">
            <a:solidFill>
              <a:srgbClr val="0070C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b="2609"/>
          <a:stretch>
            <a:fillRect/>
          </a:stretch>
        </p:blipFill>
        <p:spPr bwMode="auto">
          <a:xfrm>
            <a:off x="1000100" y="1214422"/>
            <a:ext cx="71438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b="1224"/>
          <a:stretch>
            <a:fillRect/>
          </a:stretch>
        </p:blipFill>
        <p:spPr bwMode="auto">
          <a:xfrm>
            <a:off x="928662" y="1214422"/>
            <a:ext cx="721523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00100" y="4000504"/>
            <a:ext cx="7143800" cy="279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28662" y="3929066"/>
            <a:ext cx="7429552" cy="292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67864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349</Words>
  <Application>Microsoft Office PowerPoint</Application>
  <PresentationFormat>Presentación en pantalla (4:3)</PresentationFormat>
  <Paragraphs>42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Larissa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MathGAMES –  Numeracy Learning Guidebook Example</dc:title>
  <dc:creator>Roland</dc:creator>
  <cp:lastModifiedBy>usuario</cp:lastModifiedBy>
  <cp:revision>170</cp:revision>
  <dcterms:created xsi:type="dcterms:W3CDTF">2015-10-21T14:12:34Z</dcterms:created>
  <dcterms:modified xsi:type="dcterms:W3CDTF">2017-11-07T11:52:49Z</dcterms:modified>
</cp:coreProperties>
</file>